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70b2729d6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70b2729d6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0b2729d6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0b2729d6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0b2729d6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0b2729d6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the moment,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0b2729d6_0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0b2729d6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0b2729d6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0b2729d6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0b2729d6_0_2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0b2729d6_0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0b2729d6_0_2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0b2729d6_0_2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0b2729d6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70b2729d6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70b2729d6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70b2729d6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70b2729d6_0_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70b2729d6_0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70b2729d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70b2729d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0b2729d6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70b2729d6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70b2729d6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70b2729d6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70b2729d6_0_1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70b2729d6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70b2729d6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70b2729d6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et us assume that a task is the objective our model aims to perform, e.g. recognize objects in images, and a domain is where our data is coming from, e.g. images taken in San Francisco coffee shops.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70b2729d6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70b2729d6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 is indisputable that ML use and success in industry has so far been mostly driven by supervised learning.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0b2729d6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0b2729d6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0b2729d6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0b2729d6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0b2729d6_0_1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0b2729d6_0_1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70b2729d6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70b2729d6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nbviewer.jupyter.org/github/boodland/Transfer-Learning/blob/master/notebooks/transfer_learning_quadrant_2_strategy.ipynb" TargetMode="External"/><Relationship Id="rId4" Type="http://schemas.openxmlformats.org/officeDocument/2006/relationships/hyperlink" Target="https://nbviewer.jupyter.org/github/boodland/Transfer-Learning/blob/master/notebooks/transfer_learning_quadrant_4_strategy.ipynb" TargetMode="External"/><Relationship Id="rId5" Type="http://schemas.openxmlformats.org/officeDocument/2006/relationships/hyperlink" Target="https://nbviewer.jupyter.org/github/boodland/Transfer-Learning/blob/master/notebooks/layers_knowledge_visualisation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ruder.io/transfer-learning/index.html#transferlearningscenarios" TargetMode="External"/><Relationship Id="rId4" Type="http://schemas.openxmlformats.org/officeDocument/2006/relationships/hyperlink" Target="https://machinelearningmastery.com/transfer-learning-for-deep-learning/" TargetMode="External"/><Relationship Id="rId11" Type="http://schemas.openxmlformats.org/officeDocument/2006/relationships/hyperlink" Target="http://nbviewer.jupyter.org/github/fchollet/deep-learning-with-python-notebooks/blob/master/5.4-visualizing-what-convnets-learn.ipynb" TargetMode="External"/><Relationship Id="rId10" Type="http://schemas.openxmlformats.org/officeDocument/2006/relationships/hyperlink" Target="http://nbviewer.jupyter.org/github/fchollet/deep-learning-with-python-notebooks/blob/master/5.3-using-a-pretrained-convnet.ipynb" TargetMode="External"/><Relationship Id="rId9" Type="http://schemas.openxmlformats.org/officeDocument/2006/relationships/hyperlink" Target="http://nbviewer.jupyter.org/github/fchollet/deep-learning-with-python-notebooks/blob/master/5.2-using-convnets-with-small-datasets.ipynb" TargetMode="External"/><Relationship Id="rId5" Type="http://schemas.openxmlformats.org/officeDocument/2006/relationships/hyperlink" Target="http://cs231n.github.io/transfer-learning/" TargetMode="External"/><Relationship Id="rId6" Type="http://schemas.openxmlformats.org/officeDocument/2006/relationships/hyperlink" Target="https://arxiv.org/pdf/1808.01974.pdf" TargetMode="External"/><Relationship Id="rId7" Type="http://schemas.openxmlformats.org/officeDocument/2006/relationships/hyperlink" Target="https://towardsdatascience.com/transfer-learning-from-pre-trained-models-f2393f124751" TargetMode="External"/><Relationship Id="rId8" Type="http://schemas.openxmlformats.org/officeDocument/2006/relationships/hyperlink" Target="https://www.quantamagazine.org/new-theory-cracks-open-the-black-box-of-deep-learning-20170921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amzn.to/2fgeVro" TargetMode="External"/><Relationship Id="rId4" Type="http://schemas.openxmlformats.org/officeDocument/2006/relationships/hyperlink" Target="http://amzn.to/2fwdoK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Deep Learning Approach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Adversarial-based</a:t>
            </a:r>
            <a:endParaRPr sz="24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80" y="1735025"/>
            <a:ext cx="7564649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Network-based</a:t>
            </a:r>
            <a:endParaRPr sz="24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672" y="1748779"/>
            <a:ext cx="5390673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</a:t>
            </a:r>
            <a:r>
              <a:rPr lang="en"/>
              <a:t>Neural</a:t>
            </a:r>
            <a:r>
              <a:rPr lang="en"/>
              <a:t>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Traditional vs Transfer</a:t>
            </a:r>
            <a:endParaRPr sz="24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060" y="1845425"/>
            <a:ext cx="4562125" cy="30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" y="1845425"/>
            <a:ext cx="4368625" cy="30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Learning Knowledge</a:t>
            </a:r>
            <a:endParaRPr sz="24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198" y="1823275"/>
            <a:ext cx="5279599" cy="3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</a:t>
            </a:r>
            <a:r>
              <a:rPr lang="en"/>
              <a:t>Neural</a:t>
            </a:r>
            <a:r>
              <a:rPr lang="en"/>
              <a:t>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Convolutional Classifier</a:t>
            </a:r>
            <a:endParaRPr sz="2400"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471900" y="1919075"/>
            <a:ext cx="6379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typical CNN Classifier has two parts: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Convolutional Base</a:t>
            </a:r>
            <a:r>
              <a:rPr lang="en"/>
              <a:t>: </a:t>
            </a:r>
            <a:r>
              <a:rPr lang="en"/>
              <a:t>Composed by a stack of convolutional and pooling layers.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Classifier</a:t>
            </a:r>
            <a:r>
              <a:rPr lang="en"/>
              <a:t>: </a:t>
            </a:r>
            <a:r>
              <a:rPr lang="en"/>
              <a:t>Composed by fully connected layers.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713" y="1802485"/>
            <a:ext cx="1301675" cy="32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Layers Knowledge</a:t>
            </a:r>
            <a:endParaRPr sz="2400"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613" y="1735025"/>
            <a:ext cx="643268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Layers Knowledge Evolution</a:t>
            </a:r>
            <a:endParaRPr sz="2400"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 sz="1800"/>
              <a:t>Initial State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 sz="1800"/>
              <a:t>Fitting Phase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 sz="1800"/>
              <a:t>Phase Change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 sz="1800"/>
              <a:t>Compression Phase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en" sz="1800"/>
              <a:t>Final State</a:t>
            </a:r>
            <a:endParaRPr sz="180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830" y="1804899"/>
            <a:ext cx="4069801" cy="309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Based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Fine-Tuning Strategies</a:t>
            </a:r>
            <a:endParaRPr sz="24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516" y="1757350"/>
            <a:ext cx="5884324" cy="3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Based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Fine-Tuning Matrix</a:t>
            </a:r>
            <a:endParaRPr sz="2400"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25" y="1745436"/>
            <a:ext cx="7431747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Based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Notebooks</a:t>
            </a:r>
            <a:endParaRPr sz="240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Transfer Learning Quadrant 2 Strategy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Transfer Learning Quadrant 4 Strategy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Layers Knowledge Visualisation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Transfer Learning?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Transfer Learning?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Based Transfer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Transfer Learning - Machine Learning’s Next Frontier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A Gentle Introduction To Transfer Learning For Deep Learning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Transfer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A Survey On Deep Transfer Learning</a:t>
            </a:r>
            <a:endParaRPr/>
          </a:p>
          <a:p>
            <a:pPr indent="-342900" lvl="0" marL="4572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Transfer Learning From Pre-trained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New Theory Cracks Open the Black Box of Deep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Using Convnets With Small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Using A Pre-trained Convnet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Visualising What Convnets Learn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460950" y="1342150"/>
            <a:ext cx="8222100" cy="20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 </a:t>
            </a:r>
            <a:r>
              <a:rPr lang="en" sz="6000"/>
              <a:t>&amp; </a:t>
            </a:r>
            <a:r>
              <a:rPr lang="en" sz="9600"/>
              <a:t>A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Transfer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Definitions</a:t>
            </a:r>
            <a:endParaRPr sz="24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82600" marR="190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555555"/>
                </a:solidFill>
              </a:rPr>
              <a:t>Transfer learning is the improvement of learning in a </a:t>
            </a:r>
            <a:r>
              <a:rPr i="1" lang="en" sz="1400" u="sng">
                <a:solidFill>
                  <a:srgbClr val="555555"/>
                </a:solidFill>
              </a:rPr>
              <a:t>new task</a:t>
            </a:r>
            <a:r>
              <a:rPr i="1" lang="en" sz="1400">
                <a:solidFill>
                  <a:srgbClr val="555555"/>
                </a:solidFill>
              </a:rPr>
              <a:t> through the transfer of </a:t>
            </a:r>
            <a:r>
              <a:rPr i="1" lang="en" sz="1400" u="sng">
                <a:solidFill>
                  <a:srgbClr val="555555"/>
                </a:solidFill>
              </a:rPr>
              <a:t>knowledge</a:t>
            </a:r>
            <a:r>
              <a:rPr i="1" lang="en" sz="1400">
                <a:solidFill>
                  <a:srgbClr val="555555"/>
                </a:solidFill>
              </a:rPr>
              <a:t> from a </a:t>
            </a:r>
            <a:r>
              <a:rPr i="1" lang="en" sz="1400" u="sng">
                <a:solidFill>
                  <a:srgbClr val="555555"/>
                </a:solidFill>
              </a:rPr>
              <a:t>related task</a:t>
            </a:r>
            <a:r>
              <a:rPr i="1" lang="en" sz="1400">
                <a:solidFill>
                  <a:srgbClr val="555555"/>
                </a:solidFill>
              </a:rPr>
              <a:t> that has already been learned.</a:t>
            </a:r>
            <a:endParaRPr i="1" sz="1400">
              <a:solidFill>
                <a:srgbClr val="55555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55555"/>
                </a:solidFill>
              </a:rPr>
              <a:t>— </a:t>
            </a:r>
            <a:r>
              <a:rPr lang="en" sz="1400">
                <a:solidFill>
                  <a:srgbClr val="428BCA"/>
                </a:solidFill>
              </a:rPr>
              <a:t>Chapter 11: Transfer Learning</a:t>
            </a:r>
            <a:r>
              <a:rPr lang="en" sz="1400">
                <a:solidFill>
                  <a:srgbClr val="555555"/>
                </a:solidFill>
              </a:rPr>
              <a:t>, </a:t>
            </a:r>
            <a:r>
              <a:rPr lang="en" sz="1400" u="sng">
                <a:solidFill>
                  <a:srgbClr val="428BCA"/>
                </a:solidFill>
                <a:hlinkClick r:id="rId3"/>
              </a:rPr>
              <a:t>Handbook of Research on Machine Learning Applications</a:t>
            </a:r>
            <a:r>
              <a:rPr lang="en" sz="1400">
                <a:solidFill>
                  <a:srgbClr val="555555"/>
                </a:solidFill>
              </a:rPr>
              <a:t>, 2009.</a:t>
            </a:r>
            <a:endParaRPr sz="1400">
              <a:solidFill>
                <a:srgbClr val="555555"/>
              </a:solidFill>
            </a:endParaRPr>
          </a:p>
          <a:p>
            <a:pPr indent="0" lvl="0" marL="482600" marR="1905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555555"/>
                </a:solidFill>
              </a:rPr>
              <a:t>Transfer learning and </a:t>
            </a:r>
            <a:r>
              <a:rPr i="1" lang="en" sz="1400" u="sng">
                <a:solidFill>
                  <a:srgbClr val="555555"/>
                </a:solidFill>
              </a:rPr>
              <a:t>domain adaptation</a:t>
            </a:r>
            <a:r>
              <a:rPr i="1" lang="en" sz="1400">
                <a:solidFill>
                  <a:srgbClr val="555555"/>
                </a:solidFill>
              </a:rPr>
              <a:t> refer to the situation where what has been learned in </a:t>
            </a:r>
            <a:r>
              <a:rPr i="1" lang="en" sz="1400" u="sng">
                <a:solidFill>
                  <a:srgbClr val="555555"/>
                </a:solidFill>
              </a:rPr>
              <a:t>one setting</a:t>
            </a:r>
            <a:r>
              <a:rPr i="1" lang="en" sz="1400">
                <a:solidFill>
                  <a:srgbClr val="555555"/>
                </a:solidFill>
              </a:rPr>
              <a:t> … is </a:t>
            </a:r>
            <a:r>
              <a:rPr i="1" lang="en" sz="1400" u="sng">
                <a:solidFill>
                  <a:srgbClr val="555555"/>
                </a:solidFill>
              </a:rPr>
              <a:t>exploited</a:t>
            </a:r>
            <a:r>
              <a:rPr i="1" lang="en" sz="1400">
                <a:solidFill>
                  <a:srgbClr val="555555"/>
                </a:solidFill>
              </a:rPr>
              <a:t> to improve generalization in </a:t>
            </a:r>
            <a:r>
              <a:rPr i="1" lang="en" sz="1400" u="sng">
                <a:solidFill>
                  <a:srgbClr val="555555"/>
                </a:solidFill>
              </a:rPr>
              <a:t>another setting</a:t>
            </a:r>
            <a:endParaRPr i="1" sz="1400" u="sng">
              <a:solidFill>
                <a:srgbClr val="55555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55555"/>
                </a:solidFill>
              </a:rPr>
              <a:t>— Page 526, </a:t>
            </a:r>
            <a:r>
              <a:rPr lang="en" sz="1400" u="sng">
                <a:solidFill>
                  <a:srgbClr val="428BCA"/>
                </a:solidFill>
                <a:hlinkClick r:id="rId4"/>
              </a:rPr>
              <a:t>Deep Learning</a:t>
            </a:r>
            <a:r>
              <a:rPr lang="en" sz="1400">
                <a:solidFill>
                  <a:srgbClr val="555555"/>
                </a:solidFill>
              </a:rPr>
              <a:t>, 2016.</a:t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Transfer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Description</a:t>
            </a:r>
            <a:endParaRPr sz="24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735025"/>
            <a:ext cx="4787856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Transfer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Commercial Success</a:t>
            </a:r>
            <a:endParaRPr sz="2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0" y="1919075"/>
            <a:ext cx="4057023" cy="303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200" y="2395863"/>
            <a:ext cx="4603350" cy="22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Transfer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Supervised Learning Success</a:t>
            </a:r>
            <a:endParaRPr sz="24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1787750"/>
            <a:ext cx="82221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Domains/Tasks:</a:t>
            </a:r>
            <a:endParaRPr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4"/>
                </a:highlight>
              </a:rPr>
              <a:t>Object recognition</a:t>
            </a:r>
            <a:endParaRPr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4"/>
                </a:highlight>
              </a:rPr>
              <a:t>Speech recognition</a:t>
            </a:r>
            <a:endParaRPr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4"/>
                </a:highlight>
              </a:rPr>
              <a:t>Skin cancer detection</a:t>
            </a:r>
            <a:endParaRPr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4"/>
                </a:highlight>
              </a:rPr>
              <a:t>Drivers:</a:t>
            </a:r>
            <a:endParaRPr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4"/>
                </a:highlight>
              </a:rPr>
              <a:t>Advances in Deep Learning</a:t>
            </a:r>
            <a:endParaRPr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4"/>
                </a:highlight>
              </a:rPr>
              <a:t>More capable computing utilities (GPUs, TPUs, Cloud Services…)</a:t>
            </a:r>
            <a:endParaRPr>
              <a:highlight>
                <a:schemeClr val="accent4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accent4"/>
                </a:highlight>
              </a:rPr>
              <a:t>LARGE LABELED datasets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Transfer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Main Benefits</a:t>
            </a:r>
            <a:endParaRPr sz="2400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1919075"/>
            <a:ext cx="4507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 training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for a LARGE labeled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performs better in most of the cases: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start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slope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asymptote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950" y="2147675"/>
            <a:ext cx="4152051" cy="23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Instances-based</a:t>
            </a:r>
            <a:endParaRPr sz="2400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71900" y="2017575"/>
            <a:ext cx="8222100" cy="26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88" y="1901775"/>
            <a:ext cx="8734814" cy="284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Mapping-based</a:t>
            </a:r>
            <a:endParaRPr sz="240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938" y="1761275"/>
            <a:ext cx="7184123" cy="32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